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9"/>
  </p:notesMasterIdLst>
  <p:sldIdLst>
    <p:sldId id="362" r:id="rId2"/>
    <p:sldId id="365" r:id="rId3"/>
    <p:sldId id="422" r:id="rId4"/>
    <p:sldId id="367" r:id="rId5"/>
    <p:sldId id="368" r:id="rId6"/>
    <p:sldId id="397" r:id="rId7"/>
    <p:sldId id="400" r:id="rId8"/>
    <p:sldId id="517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16" r:id="rId25"/>
    <p:sldId id="398" r:id="rId26"/>
    <p:sldId id="518" r:id="rId27"/>
    <p:sldId id="401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8" r:id="rId38"/>
    <p:sldId id="529" r:id="rId39"/>
    <p:sldId id="530" r:id="rId40"/>
    <p:sldId id="395" r:id="rId41"/>
    <p:sldId id="531" r:id="rId42"/>
    <p:sldId id="473" r:id="rId43"/>
    <p:sldId id="474" r:id="rId44"/>
    <p:sldId id="475" r:id="rId45"/>
    <p:sldId id="476" r:id="rId46"/>
    <p:sldId id="491" r:id="rId47"/>
    <p:sldId id="532" r:id="rId4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 autoAdjust="0"/>
    <p:restoredTop sz="95603" autoAdjust="0"/>
  </p:normalViewPr>
  <p:slideViewPr>
    <p:cSldViewPr>
      <p:cViewPr varScale="1">
        <p:scale>
          <a:sx n="89" d="100"/>
          <a:sy n="89" d="100"/>
        </p:scale>
        <p:origin x="148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B3CC-0F43-4892-AA16-35B4BBFD372A}" type="datetimeFigureOut">
              <a:rPr lang="es-MX" smtClean="0"/>
              <a:t>14/02/2014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775E-8CFA-4D20-8473-6EB2766A3F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5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4F8C4-FD16-4A69-A47A-91FF9C1DCA7D}" type="datetimeFigureOut">
              <a:rPr lang="es-MX" smtClean="0"/>
              <a:t>14/02/2014</a:t>
            </a:fld>
            <a:endParaRPr lang="es-MX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MX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3346B17-84E9-4D19-9076-38199F47FC84}" type="slidenum">
              <a:rPr lang="es-MX" smtClean="0"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ISEÑO\Lona Mia\LONA100X15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"/>
            <a:ext cx="9144000" cy="61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8838" y="4581128"/>
            <a:ext cx="678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ING. ROBERTO ISAAC SUASTE MARTINEZ</a:t>
            </a:r>
            <a:endParaRPr lang="es-MX" sz="2400" b="1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688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6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I²C</a:t>
            </a:r>
            <a:endParaRPr lang="es-MX" sz="48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Inter-Circuitos Integrados</a:t>
            </a:r>
            <a:endParaRPr lang="es-MX" sz="32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Bus </a:t>
            </a:r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 mucho uso Industrial</a:t>
            </a: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Comunicación con Circuitos Integrados</a:t>
            </a:r>
          </a:p>
          <a:p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9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67272"/>
            <a:ext cx="8465669" cy="298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27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688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Líneas de Transmisión</a:t>
            </a:r>
            <a:endParaRPr lang="es-MX" sz="39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SDA: Datos</a:t>
            </a:r>
          </a:p>
          <a:p>
            <a:pPr algn="ctr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SCL: Reloj</a:t>
            </a: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GND: Tierra</a:t>
            </a:r>
            <a:endParaRPr lang="es-MX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79512" y="4437112"/>
            <a:ext cx="2736304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I²C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30238" y="634380"/>
            <a:ext cx="5328592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139952" y="3168352"/>
            <a:ext cx="4788024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CIRCUITOS INTEGRADOS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2 Conector recto de flecha"/>
          <p:cNvCxnSpPr/>
          <p:nvPr/>
        </p:nvCxnSpPr>
        <p:spPr>
          <a:xfrm flipH="1" flipV="1">
            <a:off x="2238450" y="1794548"/>
            <a:ext cx="856084" cy="3063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V="1">
            <a:off x="3096072" y="4005064"/>
            <a:ext cx="1547936" cy="8532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5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323528" y="1358162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Luminosidad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383360" y="135550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Imagen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+ I²C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2530" name="Picture 2" descr="C:\Users\Suaste\Documents\Mecatronica digital\TiendaVirtual_Productos\Tienda_CDI_12092012 - copia\24-Sensores\...Imagen y-o luz\...Sensor de Luminosidad TSL2561\imagenes\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741"/>
          <a:stretch/>
        </p:blipFill>
        <p:spPr bwMode="auto">
          <a:xfrm>
            <a:off x="760335" y="1961021"/>
            <a:ext cx="3514505" cy="34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571" y="1673501"/>
            <a:ext cx="3771723" cy="377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07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323528" y="1358162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Memorias EEPROM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383360" y="1355508"/>
            <a:ext cx="4221088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Reloj de Tiempo Real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899592" y="494674"/>
            <a:ext cx="7455702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CIRCUITOS INTEGRADOS + I²C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7" t="15417" r="10624" b="13333"/>
          <a:stretch/>
        </p:blipFill>
        <p:spPr bwMode="auto">
          <a:xfrm>
            <a:off x="678350" y="2348880"/>
            <a:ext cx="3949093" cy="282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10" y="2006030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5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688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</a:t>
            </a:r>
            <a:endParaRPr lang="es-MX" sz="48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200" b="1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Periférico de Interfaz Serial</a:t>
            </a:r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r">
              <a:buNone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Bus para transferencia de información entre circuitos integrados en equipos electrónicos</a:t>
            </a:r>
          </a:p>
          <a:p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  <a:sym typeface="Wingdings" pitchFamily="2" charset="2"/>
            </a:endParaRP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9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9524"/>
            <a:ext cx="8285497" cy="3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62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14" y="548680"/>
            <a:ext cx="6262550" cy="49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85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68863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Líneas</a:t>
            </a:r>
            <a:endParaRPr lang="es-MX" sz="39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SCLK: Reloj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MOSI: Dato de Salida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MISO: </a:t>
            </a: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 de Entrada</a:t>
            </a:r>
          </a:p>
          <a:p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SS: Chip </a:t>
            </a:r>
            <a:r>
              <a:rPr lang="es-MX" sz="36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endParaRPr lang="es-MX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36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GND: Tierra</a:t>
            </a:r>
            <a:endParaRPr lang="es-MX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1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51520" y="1052736"/>
            <a:ext cx="8712968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  <a:p>
            <a:pPr algn="ctr"/>
            <a:endParaRPr lang="es-MX" sz="3200" b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sz="32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</a:t>
            </a: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COMUNICACIÓN SERIAL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lvl="1"/>
            <a:endParaRPr lang="es-MX" sz="32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11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79512" y="4437112"/>
            <a:ext cx="2736304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580478"/>
            <a:ext cx="4283968" cy="80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446437" y="1700808"/>
            <a:ext cx="3992835" cy="823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PANTALLAS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2 Conector recto de flecha"/>
          <p:cNvCxnSpPr/>
          <p:nvPr/>
        </p:nvCxnSpPr>
        <p:spPr>
          <a:xfrm flipH="1" flipV="1">
            <a:off x="1835696" y="1380978"/>
            <a:ext cx="1258838" cy="34773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V="1">
            <a:off x="3096072" y="2348880"/>
            <a:ext cx="947886" cy="25094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4096866" y="2708920"/>
            <a:ext cx="4788024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 DE COMUNICACIÓN</a:t>
            </a:r>
          </a:p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INALÁMBRICA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3923928" y="4437112"/>
            <a:ext cx="5157700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MEDIOS DE ALMACENAMIENTO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12 Conector recto de flecha"/>
          <p:cNvCxnSpPr/>
          <p:nvPr/>
        </p:nvCxnSpPr>
        <p:spPr>
          <a:xfrm flipV="1">
            <a:off x="3096072" y="3343300"/>
            <a:ext cx="1619944" cy="15149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>
            <a:off x="3096072" y="4858294"/>
            <a:ext cx="1346782" cy="213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67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323528" y="1358162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Presión Barométrica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008275" y="1494106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Acelerómetros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+ SPI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1" y="1988840"/>
            <a:ext cx="4111858" cy="374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C:\Users\Suaste\Documents\Mecatronica digital\TiendaVirtual_Productos\Tienda_CDI_12092012 - copia\24-Sensores\...Acelerometros\...Acelerómetro digital de 3 ejes ADXL345\Imagenes\Acelerómetro digital de 3 ejes ADXL34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75" y="2420887"/>
            <a:ext cx="3859630" cy="2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2887005" y="135550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PANTALLAS + SPI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67508"/>
            <a:ext cx="381642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415" y="1689525"/>
            <a:ext cx="3794906" cy="379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50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2887005" y="135550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NORDIC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0" y="494674"/>
            <a:ext cx="9143999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INALAMBRICA + SPI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666" y="1567584"/>
            <a:ext cx="4396730" cy="439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2887005" y="135550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MEMORIAS SD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0" y="494674"/>
            <a:ext cx="9143999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MEDIOS DE ALMACENAMIENTO + SPI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12" y="1898704"/>
            <a:ext cx="4213657" cy="402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91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COMUNICACIÓN SERIAL - ASÍNCRONA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39946" y="2564904"/>
            <a:ext cx="8496944" cy="2232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Asíncrono </a:t>
            </a:r>
            <a:r>
              <a:rPr lang="es-MX" sz="20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(full dúplex) comunicación con 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dispositivos móviles.</a:t>
            </a:r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La velocidad de 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envió </a:t>
            </a:r>
            <a:r>
              <a:rPr lang="es-MX" sz="20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de datos es acordada primordialmente por el emisor y el receptor</a:t>
            </a: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6387" y="54868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SERIAL 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ASINCRONA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2132856"/>
            <a:ext cx="8496944" cy="34563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 comunicación serial asíncrona en un microcontrolador, se lleva acabo a través del protocolo:</a:t>
            </a:r>
            <a:endParaRPr lang="es-MX" sz="2000" dirty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endParaRPr lang="es-MX" sz="2000" dirty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3600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USART O UART</a:t>
            </a:r>
            <a:endParaRPr lang="es-MX" sz="3600" b="1" dirty="0" smtClean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67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1" t="-3523" r="771" b="58544"/>
          <a:stretch/>
        </p:blipFill>
        <p:spPr bwMode="auto">
          <a:xfrm>
            <a:off x="1619672" y="1700808"/>
            <a:ext cx="5976664" cy="38503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</a:rPr>
              <a:t>MODO ASINCRONO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3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688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6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  <a:endParaRPr lang="es-MX" sz="48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r">
              <a:buNone/>
            </a:pPr>
            <a:r>
              <a:rPr lang="es-MX" sz="32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Transmisor Receptor Asíncrono Univers</a:t>
            </a:r>
            <a:r>
              <a:rPr lang="es-MX" sz="3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al</a:t>
            </a:r>
          </a:p>
          <a:p>
            <a:pPr marL="109728" indent="0" algn="r">
              <a:buNone/>
            </a:pPr>
            <a:endParaRPr lang="es-MX" sz="32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Protocolo RS232, RS485, </a:t>
            </a:r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USB</a:t>
            </a:r>
          </a:p>
          <a:p>
            <a:endParaRPr lang="es-MX" sz="39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s-MX" sz="39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Comunicación con Dispositivos Móviles (PDA, Smartphone, PC)</a:t>
            </a: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7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444208" y="6069934"/>
            <a:ext cx="2699792" cy="79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Marcador de contenido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688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	</a:t>
            </a:r>
            <a:endParaRPr lang="es-MX" sz="36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Líneas de Comunicación</a:t>
            </a:r>
            <a:b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Recepción = RX</a:t>
            </a:r>
          </a:p>
          <a:p>
            <a:pPr marL="109728" indent="0" algn="ctr">
              <a:buNone/>
            </a:pPr>
            <a:endParaRPr lang="es-MX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Transmisión = TX</a:t>
            </a:r>
          </a:p>
          <a:p>
            <a:pPr marL="109728" indent="0" algn="ctr">
              <a:buNone/>
            </a:pPr>
            <a:endParaRPr lang="es-MX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09728" indent="0" algn="ctr">
              <a:buNone/>
            </a:pPr>
            <a:r>
              <a:rPr lang="es-MX" sz="3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GND: Tierra</a:t>
            </a:r>
            <a:endParaRPr lang="es-MX" sz="39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algn="ctr"/>
            <a:endParaRPr lang="es-MX" sz="3900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ctr"/>
            <a:endParaRPr lang="es-MX" sz="36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971600" y="1988840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SERIAL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2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-108520" y="4437112"/>
            <a:ext cx="3024336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6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30238" y="634380"/>
            <a:ext cx="5328592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550840" y="2279204"/>
            <a:ext cx="6624736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 DE COMUNICACIÓN</a:t>
            </a:r>
          </a:p>
          <a:p>
            <a:pPr lvl="1" algn="ctr"/>
            <a:r>
              <a:rPr lang="es-MX" sz="4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INALÁMBRICA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139952" y="4386836"/>
            <a:ext cx="4788024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4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PANTALLAS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2 Conector recto de flecha"/>
          <p:cNvCxnSpPr/>
          <p:nvPr/>
        </p:nvCxnSpPr>
        <p:spPr>
          <a:xfrm flipH="1" flipV="1">
            <a:off x="2238450" y="1794548"/>
            <a:ext cx="856084" cy="3063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flipV="1">
            <a:off x="3096072" y="3789040"/>
            <a:ext cx="1547936" cy="10172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096072" y="4858294"/>
            <a:ext cx="176396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6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2" y="1670846"/>
            <a:ext cx="3887142" cy="327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C:\Users\Suaste\Pictures\Imagenes Videos\tap-card-dissolved-use-acetone-transfer-rfid-tag-your-phone.w6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674" y="1988840"/>
            <a:ext cx="4499992" cy="295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323528" y="1358162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Biométricos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383360" y="135550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RFID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0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323528" y="1358162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Ultrasónicos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383360" y="135550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Imagen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194" name="Picture 2" descr="C:\Users\Suaste\Documents\Mecatronica digital\TiendaVirtual_Productos\Tienda_CDI_12092012 - copia\24-Sensores\...Ultrasonicos de Proximidad\...Sensor Ultrasonico - XL-Maxsonar EZ4\Imagenes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1" y="1988839"/>
            <a:ext cx="3446353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uaste\Documents\Mecatronica digital\TiendaVirtual_Productos\Tienda_CDI_12092012 - copia\24-Sensores\...Imagen y-o luz\...LinkSprite JPEG Color Camera TTL Interface\Imagenes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93032"/>
            <a:ext cx="3446720" cy="293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9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887005" y="1056175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218" name="Picture 2" descr="C:\Users\Suaste\Pictures\Imagenes Videos\gps_pi_usbconnecti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26" y="1686853"/>
            <a:ext cx="5947209" cy="39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2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887005" y="1056175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097782" y="494674"/>
            <a:ext cx="499449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18" y="1810256"/>
            <a:ext cx="4989562" cy="411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6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887005" y="1056175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BLUETOOTH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9552" y="494674"/>
            <a:ext cx="8280920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INALAMBRICA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42" name="Picture 2" descr="C:\Users\Suaste\Documents\Mecatronica digital\TiendaVirtual_Productos\Tienda_CDI_12092012 - copia\06-Modulos Bluetooth\...Modulo de Bluetooth para Microcontroladores RN42\Imagenes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00" y="1686853"/>
            <a:ext cx="5075461" cy="400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887005" y="1056175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ZIGBEE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9552" y="494674"/>
            <a:ext cx="8280920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INALAMBRICA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" y="1878098"/>
            <a:ext cx="3854921" cy="408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54" y="1878470"/>
            <a:ext cx="3717050" cy="371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5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887005" y="1056175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9552" y="494674"/>
            <a:ext cx="8280920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INALAMBRICA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336" y="1729496"/>
            <a:ext cx="5851748" cy="423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06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887005" y="1056175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9552" y="494674"/>
            <a:ext cx="8280920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INALAMBRICA 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84" y="1808537"/>
            <a:ext cx="3744416" cy="393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9" y="1799148"/>
            <a:ext cx="4094642" cy="394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62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6084168" y="5964314"/>
            <a:ext cx="3059832" cy="8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755576" y="112377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Alfanuméricas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9552" y="494674"/>
            <a:ext cx="8280920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PANTALLAS+ UART</a:t>
            </a: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4860032" y="1123778"/>
            <a:ext cx="3416052" cy="630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s-MX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Gráficas</a:t>
            </a:r>
            <a:endParaRPr lang="es-MX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 descr="C:\Users\Suaste\Documents\Mecatronica digital\TiendaVirtual_Productos\Tienda_CDI_12092012 - copia\11-Pantallas LCD\...Pantalla LCD Grafico Serial 128 x 64\Imagenes\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3"/>
          <a:stretch/>
        </p:blipFill>
        <p:spPr bwMode="auto">
          <a:xfrm>
            <a:off x="4680012" y="1754456"/>
            <a:ext cx="3990639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Suaste\Documents\Mecatronica digital\TiendaVirtual_Productos\Tienda_CDI_12092012 - copia\11-Pantallas LCD\...Pantalla LCD Serial 16 x 2 letras blancas fondo negro 5 V\Imagenes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6" y="2000774"/>
            <a:ext cx="4296991" cy="342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0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404664"/>
            <a:ext cx="8496944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0" indent="0" algn="ctr">
              <a:buNone/>
            </a:pPr>
            <a:r>
              <a:rPr lang="es-MX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	</a:t>
            </a:r>
            <a:r>
              <a:rPr lang="es-MX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¿EN QUE CONSISTE LA COMUNICACIÓN SERIAL?</a:t>
            </a:r>
            <a:endParaRPr lang="es-MX" sz="3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 algn="ctr">
              <a:buNone/>
            </a:pPr>
            <a:endParaRPr lang="es-MX" sz="40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buNone/>
            </a:pPr>
            <a:endParaRPr lang="es-MX" sz="4000" dirty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algn="just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envío de un bit de información de manera 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secuencial</a:t>
            </a: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3600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06367" y="54868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ESTÁNDAR DEFINIDOS 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1988840"/>
            <a:ext cx="8496944" cy="36004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n-US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1969   –    </a:t>
            </a:r>
            <a:r>
              <a:rPr lang="en-US" sz="1800" b="1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RS232 </a:t>
            </a:r>
            <a:r>
              <a:rPr lang="en-US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(Recommended Standard 232</a:t>
            </a:r>
            <a:r>
              <a:rPr lang="en-US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)</a:t>
            </a:r>
          </a:p>
          <a:p>
            <a:pPr marL="109728" indent="0" algn="just">
              <a:buNone/>
            </a:pPr>
            <a:endParaRPr lang="en-US" sz="1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pt-BR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	Niveles de </a:t>
            </a:r>
            <a:r>
              <a:rPr lang="pt-BR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Voltaje</a:t>
            </a:r>
          </a:p>
          <a:p>
            <a:pPr algn="just"/>
            <a:endParaRPr lang="pt-BR" sz="1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pt-BR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	-12 v = 1 Logico</a:t>
            </a:r>
          </a:p>
          <a:p>
            <a:pPr algn="just"/>
            <a:r>
              <a:rPr lang="pt-BR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	+12 v = 0 Logico</a:t>
            </a:r>
          </a:p>
          <a:p>
            <a:pPr algn="just"/>
            <a:endParaRPr lang="es-ES" sz="18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RS485 – </a:t>
            </a: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Modificación de la capa Física</a:t>
            </a:r>
          </a:p>
          <a:p>
            <a:pPr marL="109728" indent="0" algn="just">
              <a:buNone/>
            </a:pPr>
            <a:endParaRPr lang="es-ES" sz="1800" b="1" i="1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ctr">
              <a:buNone/>
            </a:pP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Actualmente </a:t>
            </a:r>
            <a:r>
              <a:rPr lang="es-MX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– Puerto serial ha sido remplazado </a:t>
            </a: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comercialmente por:</a:t>
            </a:r>
          </a:p>
          <a:p>
            <a:pPr marL="109728" indent="0" algn="just">
              <a:buNone/>
            </a:pPr>
            <a:endParaRPr lang="es-MX" sz="1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18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USB</a:t>
            </a: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</a:t>
            </a:r>
            <a:r>
              <a:rPr lang="es-MX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– (Universal Serial Bus</a:t>
            </a: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)</a:t>
            </a:r>
          </a:p>
          <a:p>
            <a:pPr algn="just"/>
            <a:endParaRPr lang="es-MX" sz="18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Ofrece </a:t>
            </a:r>
            <a:r>
              <a:rPr lang="es-MX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mayor versatilidad en la conexión de </a:t>
            </a:r>
            <a:r>
              <a:rPr lang="es-MX" sz="18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múltiples </a:t>
            </a:r>
            <a:r>
              <a:rPr lang="es-MX" sz="18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dispositivos y sigue sus propios estándares</a:t>
            </a: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8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Datos</a:t>
            </a:r>
            <a:endParaRPr lang="es-MX" sz="40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8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9946" y="476672"/>
            <a:ext cx="8496944" cy="1512168"/>
          </a:xfrm>
        </p:spPr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ASCII- (A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merican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S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tandard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C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ode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for I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nformation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 I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Museo 500" pitchFamily="50" charset="0"/>
              </a:rPr>
              <a:t>nterchange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) - </a:t>
            </a:r>
            <a:r>
              <a:rPr lang="es-MX" sz="24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Código Estándar Estadounidense para el Intercambio de Información.</a:t>
            </a:r>
          </a:p>
          <a:p>
            <a:pPr algn="just"/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439946" y="2060848"/>
            <a:ext cx="8496944" cy="28803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Se desarrollo en el ámbito de la Telegrafía.</a:t>
            </a: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dirty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 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Código de caracteres basado en el abecedario latino o romano (26 letras principales).</a:t>
            </a: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Utiliza 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7 bits 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(0 a 127 en base decimal) para representar los caracteres, inicialmente se empleaba un bit adicional (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bit de Paridad) 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que se usaba para detectar errores en la transmisión.</a:t>
            </a: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 smtClean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114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179512" y="836712"/>
            <a:ext cx="8496944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Las computadoras solamente entienden números. El código ASCII es una representación numérica de un carácter como ‘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’ o ‘</a:t>
            </a:r>
            <a:r>
              <a:rPr lang="es-MX" sz="2000" b="1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1</a:t>
            </a:r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’</a:t>
            </a: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ASCII es un código de 7 bits, lo que significa que usa cadenas de bits representables con 7 dígitos binarios ( que van del 0 al 127 en base decimal).</a:t>
            </a: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Museo 500" pitchFamily="50" charset="0"/>
                <a:ea typeface="Times New Roman"/>
              </a:rPr>
              <a:t>Cuando se introdujo el código ASCII muchos ordenadores trabajaban con grupos de 8 bits (bytes) como la unidad mínima de información; donde el octavo bit se usaba habitualmente como bit de paridad con funciones de control de errores en líneas de comunicación.</a:t>
            </a:r>
          </a:p>
          <a:p>
            <a:pPr algn="just"/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dirty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marL="109728" indent="0" algn="just">
              <a:buNone/>
            </a:pPr>
            <a:endParaRPr lang="es-MX" sz="2000" dirty="0" smtClean="0">
              <a:solidFill>
                <a:srgbClr val="333333"/>
              </a:solidFill>
              <a:latin typeface="Museo 500" pitchFamily="50" charset="0"/>
              <a:ea typeface="Times New Roman"/>
            </a:endParaRPr>
          </a:p>
          <a:p>
            <a:pPr algn="just"/>
            <a:endParaRPr lang="es-ES" sz="1800" dirty="0" smtClean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82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9" y="293018"/>
            <a:ext cx="4464496" cy="52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73" y="1288512"/>
            <a:ext cx="38004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773" y="2648362"/>
            <a:ext cx="37623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773" y="4028396"/>
            <a:ext cx="37623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9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ASCII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286000" y="255183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i="1" dirty="0"/>
              <a:t>Actualmente – Puerto serial ha sido remplazado </a:t>
            </a:r>
            <a:endParaRPr lang="es-MX" dirty="0"/>
          </a:p>
          <a:p>
            <a:r>
              <a:rPr lang="es-ES" dirty="0"/>
              <a:t>Puerto USB – (Universal Serial Bus)</a:t>
            </a:r>
            <a:endParaRPr lang="es-MX" dirty="0"/>
          </a:p>
          <a:p>
            <a:r>
              <a:rPr lang="es-ES" dirty="0"/>
              <a:t>Ofrece mayor versatilidad en la conexión de </a:t>
            </a:r>
            <a:r>
              <a:rPr lang="es-ES" dirty="0" err="1"/>
              <a:t>multiples</a:t>
            </a:r>
            <a:r>
              <a:rPr lang="es-ES" dirty="0"/>
              <a:t> dispositivos y sigue sus propios estándares</a:t>
            </a:r>
            <a:endParaRPr lang="es-MX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21" y="1988840"/>
            <a:ext cx="6884558" cy="3339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51520" y="3501008"/>
            <a:ext cx="7560840" cy="191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s-MX" sz="40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Baudaje</a:t>
            </a:r>
            <a:endParaRPr lang="es-MX" sz="4000" b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MX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404664"/>
            <a:ext cx="8496944" cy="5760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MX" sz="2800" b="1" i="1" dirty="0" smtClean="0"/>
          </a:p>
          <a:p>
            <a:pPr marL="109728" indent="0" algn="ctr">
              <a:buNone/>
            </a:pPr>
            <a:endParaRPr lang="es-MX" sz="40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3600" i="1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baudrate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el numero de señales que se envían por segundo.</a:t>
            </a:r>
            <a:b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usados:</a:t>
            </a:r>
          </a:p>
          <a:p>
            <a:pPr algn="just"/>
            <a:endParaRPr lang="es-MX" sz="36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9600 bps</a:t>
            </a:r>
          </a:p>
          <a:p>
            <a:pPr algn="just"/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115200 bps</a:t>
            </a:r>
          </a:p>
          <a:p>
            <a:pPr algn="just"/>
            <a:r>
              <a:rPr lang="es-MX" sz="36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4800 bps</a:t>
            </a:r>
            <a:endParaRPr lang="es-MX" sz="3600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95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8136904" cy="113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93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0873" y="47667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SERIAL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2132856"/>
            <a:ext cx="8496944" cy="34563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dirty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Puede configurarse de 2 modos:</a:t>
            </a:r>
          </a:p>
          <a:p>
            <a:pPr marL="109728" indent="0" algn="just">
              <a:buNone/>
            </a:pPr>
            <a:endParaRPr lang="es-MX" sz="2000" dirty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1.</a:t>
            </a:r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	</a:t>
            </a:r>
            <a:r>
              <a:rPr lang="es-MX" sz="2000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Síncrono (half-duplex</a:t>
            </a:r>
            <a:r>
              <a:rPr lang="es-MX" sz="2000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</a:t>
            </a:r>
          </a:p>
          <a:p>
            <a:pPr algn="just"/>
            <a:endParaRPr lang="es-MX" sz="2000" b="1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2.</a:t>
            </a:r>
            <a:r>
              <a:rPr lang="es-MX" sz="2000" dirty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	</a:t>
            </a:r>
            <a:r>
              <a:rPr lang="es-MX" sz="2000" b="1" dirty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Asíncrono (full dúplex)</a:t>
            </a:r>
          </a:p>
          <a:p>
            <a:pPr algn="just"/>
            <a:endParaRPr lang="es-ES" sz="2000" dirty="0">
              <a:solidFill>
                <a:srgbClr val="333333"/>
              </a:solidFill>
              <a:effectLst/>
              <a:latin typeface="Museo 500" pitchFamily="50" charset="0"/>
              <a:ea typeface="Times New Roman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SÍNCRONO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366181" y="1988840"/>
            <a:ext cx="8496944" cy="34563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Síncrono (half-duplex) </a:t>
            </a:r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comunicación con </a:t>
            </a:r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otros circuitos integrados (ADC</a:t>
            </a:r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, DAC, EEPROM, etc.)</a:t>
            </a:r>
          </a:p>
          <a:p>
            <a:pPr algn="just"/>
            <a:endParaRPr lang="es-MX" sz="2000" dirty="0" smtClean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El envió de datos es sincronizado por el emisor a partir de un pulso constante de Reloj, con cada pulso envía un nuevo dato.</a:t>
            </a:r>
          </a:p>
          <a:p>
            <a:pPr algn="just"/>
            <a:endParaRPr lang="es-MX" sz="2000" dirty="0" smtClean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Maestro</a:t>
            </a:r>
          </a:p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Esclavo</a:t>
            </a: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/>
              <a:ea typeface="Times New Roman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9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Museo 700" pitchFamily="50" charset="0"/>
              </a:rPr>
              <a:t>JERARQUIAS EN MODO SINCRONO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Museo 700" pitchFamily="50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 Imagen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380"/>
          <a:stretch/>
        </p:blipFill>
        <p:spPr bwMode="auto">
          <a:xfrm>
            <a:off x="1835696" y="1873027"/>
            <a:ext cx="5802163" cy="3735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45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Marcador de contenido"/>
          <p:cNvSpPr>
            <a:spLocks noGrp="1"/>
          </p:cNvSpPr>
          <p:nvPr>
            <p:ph idx="1"/>
          </p:nvPr>
        </p:nvSpPr>
        <p:spPr>
          <a:xfrm>
            <a:off x="436387" y="548680"/>
            <a:ext cx="8496944" cy="11521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MX" sz="28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SERIAL </a:t>
            </a:r>
            <a:r>
              <a:rPr lang="es-MX" sz="24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SINCRONA</a:t>
            </a:r>
            <a:endParaRPr lang="es-MX" sz="2400" b="1" i="1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439946" y="2132856"/>
            <a:ext cx="8496944" cy="34563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s-MX" sz="2000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 comunicación serial síncrona en un microcontrolador, se lleva acabo a través de dos protocolos, que son:</a:t>
            </a:r>
            <a:endParaRPr lang="es-MX" sz="2000" dirty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endParaRPr lang="es-MX" sz="2000" dirty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3600" b="1" dirty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I²C</a:t>
            </a:r>
          </a:p>
          <a:p>
            <a:pPr algn="just"/>
            <a:endParaRPr lang="es-MX" sz="3600" b="1" dirty="0" smtClean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r>
              <a:rPr lang="es-MX" sz="3600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SPI</a:t>
            </a:r>
            <a:endParaRPr lang="es-MX" sz="3600" b="1" dirty="0" smtClean="0">
              <a:solidFill>
                <a:srgbClr val="333333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/>
            <a:endParaRPr lang="es-ES" sz="180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5" name="Picture 2" descr="G:\DISEÑO\Lona Mia\LONA100X15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27820" r="3793" b="31723"/>
          <a:stretch/>
        </p:blipFill>
        <p:spPr bwMode="auto">
          <a:xfrm>
            <a:off x="4871545" y="5608581"/>
            <a:ext cx="4272455" cy="125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47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Personalizado 2">
      <a:dk1>
        <a:srgbClr val="FFFFFF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10169</TotalTime>
  <Words>498</Words>
  <Application>Microsoft Office PowerPoint</Application>
  <PresentationFormat>Presentación en pantalla (4:3)</PresentationFormat>
  <Paragraphs>194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8" baseType="lpstr">
      <vt:lpstr>Arial</vt:lpstr>
      <vt:lpstr>Calibri</vt:lpstr>
      <vt:lpstr>Lucida Sans Unicode</vt:lpstr>
      <vt:lpstr>Museo 500</vt:lpstr>
      <vt:lpstr>Museo 700</vt:lpstr>
      <vt:lpstr>Times New Roman</vt:lpstr>
      <vt:lpstr>Verdana</vt:lpstr>
      <vt:lpstr>Wingdings</vt:lpstr>
      <vt:lpstr>Wingdings 2</vt:lpstr>
      <vt:lpstr>Wingdings 3</vt:lpstr>
      <vt:lpstr>Concurrencia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Mecatronica Digital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Mecatrónica en el mundo</dc:title>
  <dc:creator>Isaac Suaste</dc:creator>
  <cp:lastModifiedBy>Isaac Suaste</cp:lastModifiedBy>
  <cp:revision>213</cp:revision>
  <dcterms:created xsi:type="dcterms:W3CDTF">2011-05-12T16:10:57Z</dcterms:created>
  <dcterms:modified xsi:type="dcterms:W3CDTF">2014-02-14T23:00:57Z</dcterms:modified>
</cp:coreProperties>
</file>